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4.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3.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8/11/2020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82610-E435-2944-ADF6-B8C5C3A6BF9C}"/>
              </a:ext>
            </a:extLst>
          </p:cNvPr>
          <p:cNvSpPr>
            <a:spLocks noGrp="1"/>
          </p:cNvSpPr>
          <p:nvPr>
            <p:ph type="ctrTitle"/>
          </p:nvPr>
        </p:nvSpPr>
        <p:spPr>
          <a:xfrm>
            <a:off x="2692398" y="1913467"/>
            <a:ext cx="6815669" cy="1515533"/>
          </a:xfrm>
        </p:spPr>
        <p:txBody>
          <a:bodyPr/>
          <a:lstStyle/>
          <a:p>
            <a:r>
              <a:rPr lang="en-US"/>
              <a:t>Macro Economics</a:t>
            </a:r>
          </a:p>
        </p:txBody>
      </p:sp>
      <p:sp>
        <p:nvSpPr>
          <p:cNvPr id="3" name="Subtitle 2">
            <a:extLst>
              <a:ext uri="{FF2B5EF4-FFF2-40B4-BE49-F238E27FC236}">
                <a16:creationId xmlns:a16="http://schemas.microsoft.com/office/drawing/2014/main" id="{F5665D97-78F0-DC43-819B-8D3094D43B2C}"/>
              </a:ext>
            </a:extLst>
          </p:cNvPr>
          <p:cNvSpPr>
            <a:spLocks noGrp="1"/>
          </p:cNvSpPr>
          <p:nvPr>
            <p:ph type="subTitle" idx="1"/>
          </p:nvPr>
        </p:nvSpPr>
        <p:spPr>
          <a:xfrm>
            <a:off x="2806697" y="3748567"/>
            <a:ext cx="6815669" cy="1320802"/>
          </a:xfrm>
        </p:spPr>
        <p:txBody>
          <a:bodyPr>
            <a:normAutofit fontScale="55000" lnSpcReduction="20000"/>
          </a:bodyPr>
          <a:lstStyle/>
          <a:p>
            <a:r>
              <a:rPr lang="en-US" sz="3800" b="1">
                <a:solidFill>
                  <a:schemeClr val="accent4">
                    <a:lumMod val="50000"/>
                  </a:schemeClr>
                </a:solidFill>
                <a:latin typeface="+mj-lt"/>
                <a:ea typeface="Bookman Old Style" panose="02000000000000000000" pitchFamily="2" charset="0"/>
              </a:rPr>
              <a:t>Macro Economics studies the economy as a whole and not as a individual unit.</a:t>
            </a:r>
          </a:p>
          <a:p>
            <a:r>
              <a:rPr lang="en-US" sz="3800" b="1">
                <a:solidFill>
                  <a:schemeClr val="accent4">
                    <a:lumMod val="50000"/>
                  </a:schemeClr>
                </a:solidFill>
                <a:latin typeface="+mj-lt"/>
                <a:ea typeface="Bookman Old Style" panose="02000000000000000000" pitchFamily="2" charset="0"/>
              </a:rPr>
              <a:t>It focuses on aggregate factors such as unemployment, growth. National income,GDP, and inflation etc.</a:t>
            </a:r>
          </a:p>
        </p:txBody>
      </p:sp>
    </p:spTree>
    <p:extLst>
      <p:ext uri="{BB962C8B-B14F-4D97-AF65-F5344CB8AC3E}">
        <p14:creationId xmlns:p14="http://schemas.microsoft.com/office/powerpoint/2010/main" val="3151869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2EEC4A8-7ACD-CC4F-9A11-791D46586094}"/>
              </a:ext>
            </a:extLst>
          </p:cNvPr>
          <p:cNvPicPr>
            <a:picLocks noChangeAspect="1"/>
          </p:cNvPicPr>
          <p:nvPr/>
        </p:nvPicPr>
        <p:blipFill>
          <a:blip r:embed="rId2"/>
          <a:stretch>
            <a:fillRect/>
          </a:stretch>
        </p:blipFill>
        <p:spPr>
          <a:xfrm>
            <a:off x="2406315" y="725714"/>
            <a:ext cx="7639099" cy="5296441"/>
          </a:xfrm>
          <a:prstGeom prst="rect">
            <a:avLst/>
          </a:prstGeom>
        </p:spPr>
      </p:pic>
    </p:spTree>
    <p:extLst>
      <p:ext uri="{BB962C8B-B14F-4D97-AF65-F5344CB8AC3E}">
        <p14:creationId xmlns:p14="http://schemas.microsoft.com/office/powerpoint/2010/main" val="175488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1DC0-6EA9-E240-AD46-71263662045B}"/>
              </a:ext>
            </a:extLst>
          </p:cNvPr>
          <p:cNvSpPr>
            <a:spLocks noGrp="1"/>
          </p:cNvSpPr>
          <p:nvPr>
            <p:ph type="title"/>
          </p:nvPr>
        </p:nvSpPr>
        <p:spPr/>
        <p:txBody>
          <a:bodyPr/>
          <a:lstStyle/>
          <a:p>
            <a:r>
              <a:rPr lang="en-US" b="1"/>
              <a:t>Features of Macro Economics</a:t>
            </a:r>
          </a:p>
        </p:txBody>
      </p:sp>
      <p:sp>
        <p:nvSpPr>
          <p:cNvPr id="3" name="Content Placeholder 2">
            <a:extLst>
              <a:ext uri="{FF2B5EF4-FFF2-40B4-BE49-F238E27FC236}">
                <a16:creationId xmlns:a16="http://schemas.microsoft.com/office/drawing/2014/main" id="{277B8F48-EA76-3A47-AE56-9EB97E43F505}"/>
              </a:ext>
            </a:extLst>
          </p:cNvPr>
          <p:cNvSpPr>
            <a:spLocks noGrp="1"/>
          </p:cNvSpPr>
          <p:nvPr>
            <p:ph idx="1"/>
          </p:nvPr>
        </p:nvSpPr>
        <p:spPr>
          <a:xfrm>
            <a:off x="1295401" y="2556932"/>
            <a:ext cx="9601196" cy="3218226"/>
          </a:xfrm>
        </p:spPr>
        <p:txBody>
          <a:bodyPr/>
          <a:lstStyle/>
          <a:p>
            <a:r>
              <a:rPr lang="en-US" sz="4000" b="1"/>
              <a:t>Study Of Aggregates</a:t>
            </a:r>
          </a:p>
          <a:p>
            <a:endParaRPr lang="en-US"/>
          </a:p>
          <a:p>
            <a:pPr marL="0" indent="0">
              <a:buNone/>
            </a:pPr>
            <a:r>
              <a:rPr lang="en-US"/>
              <a:t>Macro Economics studies the aggregates and not individual units. It involves relation between economic aggregates such as national income, aggregate demand, aggregate supply, unemployment, inflation etc.</a:t>
            </a:r>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8374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259E-F3B2-0445-A230-B0BB99594DE0}"/>
              </a:ext>
            </a:extLst>
          </p:cNvPr>
          <p:cNvSpPr>
            <a:spLocks noGrp="1"/>
          </p:cNvSpPr>
          <p:nvPr>
            <p:ph type="title"/>
          </p:nvPr>
        </p:nvSpPr>
        <p:spPr/>
        <p:txBody>
          <a:bodyPr/>
          <a:lstStyle/>
          <a:p>
            <a:r>
              <a:rPr lang="en-US"/>
              <a:t>Features</a:t>
            </a:r>
          </a:p>
        </p:txBody>
      </p:sp>
      <p:sp>
        <p:nvSpPr>
          <p:cNvPr id="3" name="Content Placeholder 2">
            <a:extLst>
              <a:ext uri="{FF2B5EF4-FFF2-40B4-BE49-F238E27FC236}">
                <a16:creationId xmlns:a16="http://schemas.microsoft.com/office/drawing/2014/main" id="{79EA90AD-D5F8-D44B-BC92-51B9BC9E336C}"/>
              </a:ext>
            </a:extLst>
          </p:cNvPr>
          <p:cNvSpPr>
            <a:spLocks noGrp="1"/>
          </p:cNvSpPr>
          <p:nvPr>
            <p:ph idx="1"/>
          </p:nvPr>
        </p:nvSpPr>
        <p:spPr>
          <a:xfrm>
            <a:off x="1295402" y="2556932"/>
            <a:ext cx="9601196" cy="3318936"/>
          </a:xfrm>
        </p:spPr>
        <p:txBody>
          <a:bodyPr/>
          <a:lstStyle/>
          <a:p>
            <a:r>
              <a:rPr lang="en-US" sz="4000" b="1"/>
              <a:t>Lumping Method</a:t>
            </a:r>
          </a:p>
          <a:p>
            <a:pPr marL="0" indent="0">
              <a:buNone/>
            </a:pPr>
            <a:endParaRPr lang="en-US"/>
          </a:p>
          <a:p>
            <a:pPr marL="0" indent="0">
              <a:buNone/>
            </a:pPr>
            <a:r>
              <a:rPr lang="en-US"/>
              <a:t>It Splits up the economy in big chunks (Individual Household and Individual Firms) then studies the aggregate measures such as Aggregate Demand, supply and price level etc.</a:t>
            </a:r>
          </a:p>
        </p:txBody>
      </p:sp>
    </p:spTree>
    <p:extLst>
      <p:ext uri="{BB962C8B-B14F-4D97-AF65-F5344CB8AC3E}">
        <p14:creationId xmlns:p14="http://schemas.microsoft.com/office/powerpoint/2010/main" val="1368905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C8D8-DB36-774A-A659-0EE5536AD390}"/>
              </a:ext>
            </a:extLst>
          </p:cNvPr>
          <p:cNvSpPr>
            <a:spLocks noGrp="1"/>
          </p:cNvSpPr>
          <p:nvPr>
            <p:ph type="title"/>
          </p:nvPr>
        </p:nvSpPr>
        <p:spPr/>
        <p:txBody>
          <a:bodyPr/>
          <a:lstStyle/>
          <a:p>
            <a:r>
              <a:rPr lang="en-US"/>
              <a:t>Features</a:t>
            </a:r>
          </a:p>
        </p:txBody>
      </p:sp>
      <p:sp>
        <p:nvSpPr>
          <p:cNvPr id="3" name="Content Placeholder 2">
            <a:extLst>
              <a:ext uri="{FF2B5EF4-FFF2-40B4-BE49-F238E27FC236}">
                <a16:creationId xmlns:a16="http://schemas.microsoft.com/office/drawing/2014/main" id="{4D900376-D4A2-7542-8774-CCAB197A0AB2}"/>
              </a:ext>
            </a:extLst>
          </p:cNvPr>
          <p:cNvSpPr>
            <a:spLocks noGrp="1"/>
          </p:cNvSpPr>
          <p:nvPr>
            <p:ph idx="1"/>
          </p:nvPr>
        </p:nvSpPr>
        <p:spPr>
          <a:xfrm>
            <a:off x="1295402" y="2556932"/>
            <a:ext cx="9601196" cy="3318936"/>
          </a:xfrm>
        </p:spPr>
        <p:txBody>
          <a:bodyPr/>
          <a:lstStyle/>
          <a:p>
            <a:r>
              <a:rPr lang="en-US" sz="4000" b="1"/>
              <a:t>Policy Oriented</a:t>
            </a:r>
          </a:p>
          <a:p>
            <a:pPr marL="0" indent="0">
              <a:buNone/>
            </a:pPr>
            <a:endParaRPr lang="en-US"/>
          </a:p>
          <a:p>
            <a:pPr marL="0" indent="0">
              <a:buNone/>
            </a:pPr>
            <a:r>
              <a:rPr lang="en-US"/>
              <a:t>Analysis of Macro Economics is policy oriented. These policies help in generating employment.</a:t>
            </a:r>
            <a:r>
              <a:rPr lang="en-US" b="1" i="0">
                <a:solidFill>
                  <a:srgbClr val="3C4043"/>
                </a:solidFill>
                <a:effectLst/>
                <a:latin typeface="Roboto" panose="02000000000000000000" pitchFamily="2" charset="0"/>
              </a:rPr>
              <a:t> </a:t>
            </a:r>
            <a:r>
              <a:rPr lang="en-US"/>
              <a:t>Macroeconomic policy focuses on limiting the effects of the business cycle to achieve the economic goals of price stability, full employment, and growth</a:t>
            </a:r>
          </a:p>
        </p:txBody>
      </p:sp>
    </p:spTree>
    <p:extLst>
      <p:ext uri="{BB962C8B-B14F-4D97-AF65-F5344CB8AC3E}">
        <p14:creationId xmlns:p14="http://schemas.microsoft.com/office/powerpoint/2010/main" val="2908236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EC30-BBF9-1E45-918E-AB60DDBB8DA7}"/>
              </a:ext>
            </a:extLst>
          </p:cNvPr>
          <p:cNvSpPr>
            <a:spLocks noGrp="1"/>
          </p:cNvSpPr>
          <p:nvPr>
            <p:ph type="title"/>
          </p:nvPr>
        </p:nvSpPr>
        <p:spPr/>
        <p:txBody>
          <a:bodyPr/>
          <a:lstStyle/>
          <a:p>
            <a:r>
              <a:rPr lang="en-US"/>
              <a:t>Features</a:t>
            </a:r>
          </a:p>
        </p:txBody>
      </p:sp>
      <p:sp>
        <p:nvSpPr>
          <p:cNvPr id="3" name="Content Placeholder 2">
            <a:extLst>
              <a:ext uri="{FF2B5EF4-FFF2-40B4-BE49-F238E27FC236}">
                <a16:creationId xmlns:a16="http://schemas.microsoft.com/office/drawing/2014/main" id="{8D739A62-DF63-1B4E-98AF-469ED368423D}"/>
              </a:ext>
            </a:extLst>
          </p:cNvPr>
          <p:cNvSpPr>
            <a:spLocks noGrp="1"/>
          </p:cNvSpPr>
          <p:nvPr>
            <p:ph idx="1"/>
          </p:nvPr>
        </p:nvSpPr>
        <p:spPr/>
        <p:txBody>
          <a:bodyPr/>
          <a:lstStyle/>
          <a:p>
            <a:r>
              <a:rPr lang="en-US" sz="4000" b="1"/>
              <a:t>Gives an overall view of economy</a:t>
            </a:r>
          </a:p>
          <a:p>
            <a:endParaRPr lang="en-US"/>
          </a:p>
          <a:p>
            <a:pPr marL="0" indent="0">
              <a:buNone/>
            </a:pPr>
            <a:r>
              <a:rPr lang="en-US"/>
              <a:t>It gjves the big picture of economy. The study of macroeconomics gives an overall view of the economy. It interlinks various aggregates so as to show the inter-relationships between them.it tend to provide a more realistic view of the overall economy.</a:t>
            </a:r>
          </a:p>
        </p:txBody>
      </p:sp>
    </p:spTree>
    <p:extLst>
      <p:ext uri="{BB962C8B-B14F-4D97-AF65-F5344CB8AC3E}">
        <p14:creationId xmlns:p14="http://schemas.microsoft.com/office/powerpoint/2010/main" val="217055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16AB7-5A9B-0046-956A-BEB6DD3C279D}"/>
              </a:ext>
            </a:extLst>
          </p:cNvPr>
          <p:cNvSpPr>
            <a:spLocks noGrp="1"/>
          </p:cNvSpPr>
          <p:nvPr>
            <p:ph type="title"/>
          </p:nvPr>
        </p:nvSpPr>
        <p:spPr/>
        <p:txBody>
          <a:bodyPr/>
          <a:lstStyle/>
          <a:p>
            <a:r>
              <a:rPr lang="en-US"/>
              <a:t>Features</a:t>
            </a:r>
          </a:p>
        </p:txBody>
      </p:sp>
      <p:sp>
        <p:nvSpPr>
          <p:cNvPr id="3" name="Content Placeholder 2">
            <a:extLst>
              <a:ext uri="{FF2B5EF4-FFF2-40B4-BE49-F238E27FC236}">
                <a16:creationId xmlns:a16="http://schemas.microsoft.com/office/drawing/2014/main" id="{1EBCB872-103F-D549-B84F-FF83ED0D2D9A}"/>
              </a:ext>
            </a:extLst>
          </p:cNvPr>
          <p:cNvSpPr>
            <a:spLocks noGrp="1"/>
          </p:cNvSpPr>
          <p:nvPr>
            <p:ph idx="1"/>
          </p:nvPr>
        </p:nvSpPr>
        <p:spPr>
          <a:xfrm>
            <a:off x="1295402" y="2556932"/>
            <a:ext cx="9601196" cy="3318936"/>
          </a:xfrm>
        </p:spPr>
        <p:txBody>
          <a:bodyPr>
            <a:normAutofit/>
          </a:bodyPr>
          <a:lstStyle/>
          <a:p>
            <a:r>
              <a:rPr lang="en-US" sz="4000" b="1"/>
              <a:t>General Equilibrium Analysis</a:t>
            </a:r>
          </a:p>
          <a:p>
            <a:pPr marL="0" indent="0">
              <a:buNone/>
            </a:pPr>
            <a:r>
              <a:rPr lang="en-US" b="0" i="0">
                <a:solidFill>
                  <a:srgbClr val="000000"/>
                </a:solidFill>
                <a:effectLst/>
              </a:rPr>
              <a:t>Macroeconomics is concerned with the behaviour of aggregates and their interdependence. It is a general equilibrium analysis in which everything depends on everything else. For instance, a change in income level may results in change in savings, which in turn may influence investment.</a:t>
            </a:r>
            <a:endParaRPr lang="en-US"/>
          </a:p>
        </p:txBody>
      </p:sp>
    </p:spTree>
    <p:extLst>
      <p:ext uri="{BB962C8B-B14F-4D97-AF65-F5344CB8AC3E}">
        <p14:creationId xmlns:p14="http://schemas.microsoft.com/office/powerpoint/2010/main" val="878663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48EE-EBDB-3247-8349-D151A711A84D}"/>
              </a:ext>
            </a:extLst>
          </p:cNvPr>
          <p:cNvSpPr>
            <a:spLocks noGrp="1"/>
          </p:cNvSpPr>
          <p:nvPr>
            <p:ph type="title"/>
          </p:nvPr>
        </p:nvSpPr>
        <p:spPr>
          <a:xfrm>
            <a:off x="1114928" y="282602"/>
            <a:ext cx="9601196" cy="1303867"/>
          </a:xfrm>
        </p:spPr>
        <p:txBody>
          <a:bodyPr/>
          <a:lstStyle/>
          <a:p>
            <a:r>
              <a:rPr lang="en-US"/>
              <a:t>Scope of Macro economics </a:t>
            </a:r>
          </a:p>
        </p:txBody>
      </p:sp>
      <p:pic>
        <p:nvPicPr>
          <p:cNvPr id="4" name="Picture 4">
            <a:extLst>
              <a:ext uri="{FF2B5EF4-FFF2-40B4-BE49-F238E27FC236}">
                <a16:creationId xmlns:a16="http://schemas.microsoft.com/office/drawing/2014/main" id="{F75343A7-6FA2-F847-A758-71CBEDFD356B}"/>
              </a:ext>
            </a:extLst>
          </p:cNvPr>
          <p:cNvPicPr>
            <a:picLocks noGrp="1" noChangeAspect="1"/>
          </p:cNvPicPr>
          <p:nvPr>
            <p:ph idx="1"/>
          </p:nvPr>
        </p:nvPicPr>
        <p:blipFill>
          <a:blip r:embed="rId2"/>
          <a:stretch>
            <a:fillRect/>
          </a:stretch>
        </p:blipFill>
        <p:spPr>
          <a:xfrm>
            <a:off x="842212" y="1203158"/>
            <a:ext cx="10477946" cy="5005137"/>
          </a:xfrm>
        </p:spPr>
      </p:pic>
    </p:spTree>
    <p:extLst>
      <p:ext uri="{BB962C8B-B14F-4D97-AF65-F5344CB8AC3E}">
        <p14:creationId xmlns:p14="http://schemas.microsoft.com/office/powerpoint/2010/main" val="3493019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0DF7305-E729-DA4A-8EF0-5A4F0716888C}"/>
              </a:ext>
            </a:extLst>
          </p:cNvPr>
          <p:cNvSpPr txBox="1"/>
          <p:nvPr/>
        </p:nvSpPr>
        <p:spPr>
          <a:xfrm>
            <a:off x="5185610" y="2514600"/>
            <a:ext cx="1828800" cy="1828800"/>
          </a:xfrm>
          <a:prstGeom prst="rect">
            <a:avLst/>
          </a:prstGeom>
          <a:noFill/>
        </p:spPr>
        <p:txBody>
          <a:bodyPr wrap="square" rtlCol="0">
            <a:spAutoFit/>
          </a:bodyPr>
          <a:lstStyle/>
          <a:p>
            <a:pPr algn="l"/>
            <a:endParaRPr lang="en-US"/>
          </a:p>
        </p:txBody>
      </p:sp>
      <p:sp>
        <p:nvSpPr>
          <p:cNvPr id="8" name="Subtitle 7">
            <a:extLst>
              <a:ext uri="{FF2B5EF4-FFF2-40B4-BE49-F238E27FC236}">
                <a16:creationId xmlns:a16="http://schemas.microsoft.com/office/drawing/2014/main" id="{D2242238-DC2F-3A46-B9B7-30117EE4B2D6}"/>
              </a:ext>
            </a:extLst>
          </p:cNvPr>
          <p:cNvSpPr>
            <a:spLocks noGrp="1"/>
          </p:cNvSpPr>
          <p:nvPr>
            <p:ph idx="1"/>
          </p:nvPr>
        </p:nvSpPr>
        <p:spPr>
          <a:xfrm>
            <a:off x="1066801" y="855131"/>
            <a:ext cx="9601196" cy="5244879"/>
          </a:xfrm>
        </p:spPr>
        <p:txBody>
          <a:bodyPr>
            <a:normAutofit fontScale="92500" lnSpcReduction="10000"/>
          </a:bodyPr>
          <a:lstStyle/>
          <a:p>
            <a:r>
              <a:rPr lang="en-US" b="1" i="0">
                <a:solidFill>
                  <a:srgbClr val="222222"/>
                </a:solidFill>
                <a:effectLst/>
                <a:latin typeface="Georgia" panose="02040502050405020303" pitchFamily="18" charset="0"/>
              </a:rPr>
              <a:t>Economic Growth and Development</a:t>
            </a:r>
            <a:r>
              <a:rPr lang="en-US" b="0" i="0">
                <a:solidFill>
                  <a:srgbClr val="222222"/>
                </a:solidFill>
                <a:effectLst/>
                <a:latin typeface="Georgia" panose="02040502050405020303" pitchFamily="18" charset="0"/>
              </a:rPr>
              <a:t>: The status of a country’s economy can be evaluated in terms of the per capita real income, as studied under macroeconomics.</a:t>
            </a:r>
          </a:p>
          <a:p>
            <a:r>
              <a:rPr lang="en-US" b="1" i="0">
                <a:solidFill>
                  <a:srgbClr val="222222"/>
                </a:solidFill>
                <a:effectLst/>
                <a:latin typeface="Georgia" panose="02040502050405020303" pitchFamily="18" charset="0"/>
              </a:rPr>
              <a:t>Theory of National Income</a:t>
            </a:r>
            <a:r>
              <a:rPr lang="en-US" b="0" i="0">
                <a:solidFill>
                  <a:srgbClr val="222222"/>
                </a:solidFill>
                <a:effectLst/>
                <a:latin typeface="Georgia" panose="02040502050405020303" pitchFamily="18" charset="0"/>
              </a:rPr>
              <a:t>: It covers the various topics related to the evaluation of national income, including the income, expenditure and budgeting.</a:t>
            </a:r>
          </a:p>
          <a:p>
            <a:r>
              <a:rPr lang="en-US" b="1" i="0">
                <a:solidFill>
                  <a:srgbClr val="222222"/>
                </a:solidFill>
                <a:effectLst/>
                <a:latin typeface="Georgia" panose="02040502050405020303" pitchFamily="18" charset="0"/>
              </a:rPr>
              <a:t>Theory of Money</a:t>
            </a:r>
            <a:r>
              <a:rPr lang="en-US" b="0" i="0">
                <a:solidFill>
                  <a:srgbClr val="222222"/>
                </a:solidFill>
                <a:effectLst/>
                <a:latin typeface="Georgia" panose="02040502050405020303" pitchFamily="18" charset="0"/>
              </a:rPr>
              <a:t>: Macroeconomics analyzes the functions of the reserve bank in the economy, the inflow and outflow of money.</a:t>
            </a:r>
          </a:p>
          <a:p>
            <a:r>
              <a:rPr lang="en-US" b="1" i="0">
                <a:solidFill>
                  <a:srgbClr val="222222"/>
                </a:solidFill>
                <a:effectLst/>
                <a:latin typeface="Georgia" panose="02040502050405020303" pitchFamily="18" charset="0"/>
              </a:rPr>
              <a:t>Theory of Employment</a:t>
            </a:r>
            <a:r>
              <a:rPr lang="en-US" b="0" i="0">
                <a:solidFill>
                  <a:srgbClr val="222222"/>
                </a:solidFill>
                <a:effectLst/>
                <a:latin typeface="Georgia" panose="02040502050405020303" pitchFamily="18" charset="0"/>
              </a:rPr>
              <a:t>: This stream of macroeconomics helps to figures out the level of unemployment and prevailing employment conditions in the country.</a:t>
            </a:r>
          </a:p>
          <a:p>
            <a:r>
              <a:rPr lang="en-US" b="1" i="0">
                <a:solidFill>
                  <a:srgbClr val="222222"/>
                </a:solidFill>
                <a:effectLst/>
                <a:latin typeface="Georgia" panose="02040502050405020303" pitchFamily="18" charset="0"/>
              </a:rPr>
              <a:t>Theory of General Price Level</a:t>
            </a:r>
            <a:r>
              <a:rPr lang="en-US" b="0" i="0">
                <a:solidFill>
                  <a:srgbClr val="222222"/>
                </a:solidFill>
                <a:effectLst/>
                <a:latin typeface="Georgia" panose="02040502050405020303" pitchFamily="18" charset="0"/>
              </a:rPr>
              <a:t>: The most important of all is the analysis of product pricing and how these price levels fluctuate because of inflation or deflation.</a:t>
            </a:r>
            <a:endParaRPr lang="en-US"/>
          </a:p>
        </p:txBody>
      </p:sp>
    </p:spTree>
    <p:extLst>
      <p:ext uri="{BB962C8B-B14F-4D97-AF65-F5344CB8AC3E}">
        <p14:creationId xmlns:p14="http://schemas.microsoft.com/office/powerpoint/2010/main" val="1281425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05C204-A693-224B-9454-F536F90567CD}"/>
              </a:ext>
            </a:extLst>
          </p:cNvPr>
          <p:cNvSpPr>
            <a:spLocks noGrp="1"/>
          </p:cNvSpPr>
          <p:nvPr>
            <p:ph idx="1"/>
          </p:nvPr>
        </p:nvSpPr>
        <p:spPr>
          <a:xfrm>
            <a:off x="1211179" y="607816"/>
            <a:ext cx="9601196" cy="5456100"/>
          </a:xfrm>
        </p:spPr>
        <p:txBody>
          <a:bodyPr/>
          <a:lstStyle/>
          <a:p>
            <a:pPr marL="0" indent="0">
              <a:buNone/>
            </a:pPr>
            <a:r>
              <a:rPr lang="en-US" b="0" i="0">
                <a:solidFill>
                  <a:srgbClr val="222222"/>
                </a:solidFill>
                <a:effectLst/>
                <a:latin typeface="Georgia" panose="02040502050405020303" pitchFamily="18" charset="0"/>
              </a:rPr>
              <a:t>The government and the reserve bank functions together while determining the macroeconomic policies, for the nation’s welfare and development. The policies of Macro ecomics are :-</a:t>
            </a:r>
          </a:p>
          <a:p>
            <a:pPr marL="0" indent="0">
              <a:buNone/>
            </a:pPr>
            <a:endParaRPr lang="en-US">
              <a:solidFill>
                <a:srgbClr val="222222"/>
              </a:solidFill>
              <a:latin typeface="Georgia" panose="02040502050405020303" pitchFamily="18" charset="0"/>
            </a:endParaRPr>
          </a:p>
          <a:p>
            <a:pPr marL="457200" indent="-457200">
              <a:buFont typeface="+mj-lt"/>
              <a:buAutoNum type="arabicPeriod"/>
            </a:pPr>
            <a:r>
              <a:rPr lang="en-US" b="1" i="0">
                <a:solidFill>
                  <a:srgbClr val="222222"/>
                </a:solidFill>
                <a:effectLst/>
                <a:latin typeface="Georgia" panose="02040502050405020303" pitchFamily="18" charset="0"/>
              </a:rPr>
              <a:t>Fiscal Policy</a:t>
            </a:r>
            <a:r>
              <a:rPr lang="en-US" b="0" i="0">
                <a:solidFill>
                  <a:srgbClr val="222222"/>
                </a:solidFill>
                <a:effectLst/>
                <a:latin typeface="Georgia" panose="02040502050405020303" pitchFamily="18" charset="0"/>
              </a:rPr>
              <a:t>: fiscal policy is a means of meeting the deficit of income over the expenditure; it is a form of budgetary decision under macroeconomics.</a:t>
            </a:r>
          </a:p>
          <a:p>
            <a:pPr marL="457200" indent="-457200">
              <a:buFont typeface="+mj-lt"/>
              <a:buAutoNum type="arabicPeriod"/>
            </a:pPr>
            <a:endParaRPr lang="en-US"/>
          </a:p>
          <a:p>
            <a:pPr marL="457200" indent="-457200">
              <a:buFont typeface="+mj-lt"/>
              <a:buAutoNum type="arabicPeriod"/>
            </a:pPr>
            <a:r>
              <a:rPr lang="en-US" b="1" i="0">
                <a:solidFill>
                  <a:srgbClr val="222222"/>
                </a:solidFill>
                <a:effectLst/>
                <a:latin typeface="Georgia" panose="02040502050405020303" pitchFamily="18" charset="0"/>
              </a:rPr>
              <a:t>Monetary Policy</a:t>
            </a:r>
            <a:r>
              <a:rPr lang="en-US" b="0" i="0">
                <a:solidFill>
                  <a:srgbClr val="222222"/>
                </a:solidFill>
                <a:effectLst/>
                <a:latin typeface="Georgia" panose="02040502050405020303" pitchFamily="18" charset="0"/>
              </a:rPr>
              <a:t>: Monetary policy is framed by the reserve bank in collaboration with the government. These policies are the measures taken to maintain economic stability and growth in the country by regulating the various interest rates.</a:t>
            </a:r>
            <a:endParaRPr lang="en-US"/>
          </a:p>
        </p:txBody>
      </p:sp>
    </p:spTree>
    <p:extLst>
      <p:ext uri="{BB962C8B-B14F-4D97-AF65-F5344CB8AC3E}">
        <p14:creationId xmlns:p14="http://schemas.microsoft.com/office/powerpoint/2010/main" val="236462831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image" Target="../media/image1.jpeg" /></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Organic</vt:lpstr>
      <vt:lpstr>Macro Economics</vt:lpstr>
      <vt:lpstr>PowerPoint Presentation</vt:lpstr>
      <vt:lpstr>Features of Macro Economics</vt:lpstr>
      <vt:lpstr>Features</vt:lpstr>
      <vt:lpstr>Features</vt:lpstr>
      <vt:lpstr>Features</vt:lpstr>
      <vt:lpstr>Features</vt:lpstr>
      <vt:lpstr>Scope of Macro economics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Macro Economics</dc:title>
  <dc:creator>Unknown User</dc:creator>
  <cp:lastModifiedBy>918975188974</cp:lastModifiedBy>
  <cp:revision>2</cp:revision>
  <dcterms:created xsi:type="dcterms:W3CDTF">2020-08-06T04:10:20Z</dcterms:created>
  <dcterms:modified xsi:type="dcterms:W3CDTF">2020-08-11T04:21:26Z</dcterms:modified>
</cp:coreProperties>
</file>